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60" r:id="rId4"/>
    <p:sldId id="259" r:id="rId5"/>
    <p:sldId id="263" r:id="rId6"/>
    <p:sldId id="262" r:id="rId7"/>
    <p:sldId id="264"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558" y="8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CBEB65-3C8B-728E-CA23-FB049824899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 xmlns:a16="http://schemas.microsoft.com/office/drawing/2014/main" id="{386A3B9A-91AA-B46E-2675-18BFB2ED39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 xmlns:a16="http://schemas.microsoft.com/office/drawing/2014/main" id="{48B0EC6A-EFA5-43A3-3BB8-5D04EC6B7FA9}"/>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5" name="Footer Placeholder 4">
            <a:extLst>
              <a:ext uri="{FF2B5EF4-FFF2-40B4-BE49-F238E27FC236}">
                <a16:creationId xmlns="" xmlns:a16="http://schemas.microsoft.com/office/drawing/2014/main" id="{8E69CAC4-F3D2-5898-74F1-18F72C2422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5BB3C58-4469-27AF-75ED-FADF217A10D8}"/>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747097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FCEA9F-4952-CDBE-1782-D276CFC2D33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5BADF2F6-C2A9-1443-307B-63CB3F8269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B5F366CB-3AE8-B99B-CFA9-AB63D40EAB27}"/>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5" name="Footer Placeholder 4">
            <a:extLst>
              <a:ext uri="{FF2B5EF4-FFF2-40B4-BE49-F238E27FC236}">
                <a16:creationId xmlns="" xmlns:a16="http://schemas.microsoft.com/office/drawing/2014/main" id="{224A5D80-B175-0864-FF37-7875406397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668156C-5FB3-6F65-427C-DE854F11EED7}"/>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3277553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ADC5CE-E776-BA47-2CEF-3DFAACCE18C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AAF8D86D-9310-0BDD-8819-6490BF6625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6118CF8B-B431-5506-29C9-712E826BD212}"/>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5" name="Footer Placeholder 4">
            <a:extLst>
              <a:ext uri="{FF2B5EF4-FFF2-40B4-BE49-F238E27FC236}">
                <a16:creationId xmlns="" xmlns:a16="http://schemas.microsoft.com/office/drawing/2014/main" id="{6F756502-F558-2895-7D64-524795033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981146B-9D94-7CCE-CA9F-6AC260800B84}"/>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1161777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25F168-D37C-CC4B-BADA-A29685C7842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D3B68565-9EC0-D394-9BD1-DE06C9B0B3D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F7FEE398-B099-8310-EA09-9CA1C7F2F95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4149CCD0-A7C2-5AA3-5A17-04EEF92FDC51}"/>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6" name="Footer Placeholder 5">
            <a:extLst>
              <a:ext uri="{FF2B5EF4-FFF2-40B4-BE49-F238E27FC236}">
                <a16:creationId xmlns="" xmlns:a16="http://schemas.microsoft.com/office/drawing/2014/main" id="{D3AC2593-9216-68F3-2796-2F04F363E8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6D2B7352-A484-AB97-40F9-557EDFA2137D}"/>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4270537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ADC258-F13C-C128-8F84-2C4035E4D4D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9F32FF54-7C49-9CAB-D84F-85F7F66562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83F26029-8047-6007-EFF1-7D5F7697EDC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80A3B590-CBE3-510F-9D43-A44C6BBFCF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5047FADE-5B88-0D91-74AD-95706C31FC9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32732ECC-3C83-7714-737C-CF8C0D621F0D}"/>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8" name="Footer Placeholder 7">
            <a:extLst>
              <a:ext uri="{FF2B5EF4-FFF2-40B4-BE49-F238E27FC236}">
                <a16:creationId xmlns="" xmlns:a16="http://schemas.microsoft.com/office/drawing/2014/main" id="{23A828F8-BD59-0609-CC8D-A63628084C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A5BD38AF-C020-B54E-424D-75B9858E9140}"/>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3343323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8C39E7-B98F-4159-5AC2-E6F5E7840AE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B1D7051E-2DE8-5C21-936D-722F931CCAA3}"/>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4" name="Footer Placeholder 3">
            <a:extLst>
              <a:ext uri="{FF2B5EF4-FFF2-40B4-BE49-F238E27FC236}">
                <a16:creationId xmlns="" xmlns:a16="http://schemas.microsoft.com/office/drawing/2014/main" id="{BEC08910-08B2-D0F6-7EE4-3C20F40A5D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8800A861-E90F-13D7-BEF7-CFA013447670}"/>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106097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8610B25-937B-F8B6-C938-9DFC7F30A6F0}"/>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3" name="Footer Placeholder 2">
            <a:extLst>
              <a:ext uri="{FF2B5EF4-FFF2-40B4-BE49-F238E27FC236}">
                <a16:creationId xmlns="" xmlns:a16="http://schemas.microsoft.com/office/drawing/2014/main" id="{CED830D3-1491-CC5D-5E2F-E4520FCE96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9A8FE3B8-1F8C-825C-0C90-B1700E563916}"/>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2838516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20995B-6024-F15A-0A3F-9FDE3B1FF7D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EC6E63FD-AECC-7D3E-9F60-4397983F47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F5F81285-1429-DBE7-B775-1C6FA9854B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2F65ECA2-73CD-315F-068D-23EF4C6C2D83}"/>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6" name="Footer Placeholder 5">
            <a:extLst>
              <a:ext uri="{FF2B5EF4-FFF2-40B4-BE49-F238E27FC236}">
                <a16:creationId xmlns="" xmlns:a16="http://schemas.microsoft.com/office/drawing/2014/main" id="{E5FBEFC8-2167-32CF-4C79-E3DE8D46D0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A491290-EB05-565D-9AA2-5A0A6E8D7404}"/>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2227546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55DC55-EBA8-5E2E-20A6-757C1F3926F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1D985567-9A57-11A4-5DFC-27B4B55F46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04F1E64A-95A9-ABA0-7C5D-3294A5E1C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6EED1549-C805-8310-C993-C471B15AA512}"/>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6" name="Footer Placeholder 5">
            <a:extLst>
              <a:ext uri="{FF2B5EF4-FFF2-40B4-BE49-F238E27FC236}">
                <a16:creationId xmlns="" xmlns:a16="http://schemas.microsoft.com/office/drawing/2014/main" id="{4DC93450-0FEC-C62D-13EC-4787CC5CED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36EE894B-E745-E5DF-BCBA-9A1EDCEF281F}"/>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2156745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D55A40-12FF-F9BC-B34B-9D9C81BCEE4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C4DB9C1C-8F29-5C44-0EA4-E8F92080FBA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6EA29BDF-6711-2DAA-D3F8-A2C88AFC01AB}"/>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5" name="Footer Placeholder 4">
            <a:extLst>
              <a:ext uri="{FF2B5EF4-FFF2-40B4-BE49-F238E27FC236}">
                <a16:creationId xmlns="" xmlns:a16="http://schemas.microsoft.com/office/drawing/2014/main" id="{D37E6932-6DB5-E1B1-BD01-1E8AFBB8D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B06CE1D-E630-E82B-7EE6-95982334A36B}"/>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3014185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9ED84BDD-3D36-2520-F607-E47682AE37D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652D1FB6-CDE8-8B5E-935D-6064FC20982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D716CFC1-9E24-EFC1-8723-0276F26C577A}"/>
              </a:ext>
            </a:extLst>
          </p:cNvPr>
          <p:cNvSpPr>
            <a:spLocks noGrp="1"/>
          </p:cNvSpPr>
          <p:nvPr>
            <p:ph type="dt" sz="half" idx="10"/>
          </p:nvPr>
        </p:nvSpPr>
        <p:spPr/>
        <p:txBody>
          <a:bodyPr/>
          <a:lstStyle/>
          <a:p>
            <a:fld id="{5D1637D0-7A7C-6C48-AD13-426AEBE8D7D5}" type="datetimeFigureOut">
              <a:rPr lang="en-US" smtClean="0"/>
              <a:pPr/>
              <a:t>8/1/2022</a:t>
            </a:fld>
            <a:endParaRPr lang="en-US"/>
          </a:p>
        </p:txBody>
      </p:sp>
      <p:sp>
        <p:nvSpPr>
          <p:cNvPr id="5" name="Footer Placeholder 4">
            <a:extLst>
              <a:ext uri="{FF2B5EF4-FFF2-40B4-BE49-F238E27FC236}">
                <a16:creationId xmlns="" xmlns:a16="http://schemas.microsoft.com/office/drawing/2014/main" id="{9B9EF579-051E-8D42-EC6F-FBC185E85D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75E13E8-B7A4-9A86-D80B-1296337A326A}"/>
              </a:ext>
            </a:extLst>
          </p:cNvPr>
          <p:cNvSpPr>
            <a:spLocks noGrp="1"/>
          </p:cNvSpPr>
          <p:nvPr>
            <p:ph type="sldNum" sz="quarter" idx="12"/>
          </p:nvPr>
        </p:nvSpPr>
        <p:spPr/>
        <p:txBody>
          <a:bodyPr/>
          <a:lstStyle/>
          <a:p>
            <a:fld id="{EE79618E-3FA8-C142-B6AD-373A0C8AABB4}" type="slidenum">
              <a:rPr lang="en-US" smtClean="0"/>
              <a:pPr/>
              <a:t>‹#›</a:t>
            </a:fld>
            <a:endParaRPr lang="en-US"/>
          </a:p>
        </p:txBody>
      </p:sp>
    </p:spTree>
    <p:extLst>
      <p:ext uri="{BB962C8B-B14F-4D97-AF65-F5344CB8AC3E}">
        <p14:creationId xmlns:p14="http://schemas.microsoft.com/office/powerpoint/2010/main" val="1493315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B6E7C64-35A5-DFCD-AA56-58A10A9B02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4FB950AF-2F7A-0019-491A-2933A62079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88947B8E-8572-58AD-C4F7-D1816997E9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1637D0-7A7C-6C48-AD13-426AEBE8D7D5}" type="datetimeFigureOut">
              <a:rPr lang="en-US" smtClean="0"/>
              <a:pPr/>
              <a:t>8/1/2022</a:t>
            </a:fld>
            <a:endParaRPr lang="en-US"/>
          </a:p>
        </p:txBody>
      </p:sp>
      <p:sp>
        <p:nvSpPr>
          <p:cNvPr id="5" name="Footer Placeholder 4">
            <a:extLst>
              <a:ext uri="{FF2B5EF4-FFF2-40B4-BE49-F238E27FC236}">
                <a16:creationId xmlns="" xmlns:a16="http://schemas.microsoft.com/office/drawing/2014/main" id="{B1483886-0B48-4FB1-7546-DA0D8E39DD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257EE75B-E4F3-0F47-CB44-F377CABA1C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79618E-3FA8-C142-B6AD-373A0C8AABB4}" type="slidenum">
              <a:rPr lang="en-US" smtClean="0"/>
              <a:pPr/>
              <a:t>‹#›</a:t>
            </a:fld>
            <a:endParaRPr lang="en-US"/>
          </a:p>
        </p:txBody>
      </p:sp>
    </p:spTree>
    <p:extLst>
      <p:ext uri="{BB962C8B-B14F-4D97-AF65-F5344CB8AC3E}">
        <p14:creationId xmlns:p14="http://schemas.microsoft.com/office/powerpoint/2010/main" val="3822064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s://hi.m.wikipedia.org/wiki/%E0%A4%AD%E0%A4%BE%E0%A4%B0%E0%A4%A4%E0%A5%87%E0%A4%A8%E0%A5%8D%E0%A4%A6%E0%A5%81_%E0%A4%B9%E0%A4%B0%E0%A4%BF%E0%A4%B6%E0%A5%8D%E0%A4%9A%E0%A4%82%E0%A4%A6%E0%A5%8D%E0%A4%B0" TargetMode="External"/><Relationship Id="rId3" Type="http://schemas.openxmlformats.org/officeDocument/2006/relationships/hyperlink" Target="https://hi.m.wikipedia.org/wiki/%E0%A4%AD%E0%A4%BE%E0%A4%B0%E0%A4%A4%E0%A5%87%E0%A4%A8%E0%A5%8D%E0%A4%A6%E0%A5%81_%E0%A4%AE%E0%A4%82%E0%A4%A1%E0%A4%B2" TargetMode="External"/><Relationship Id="rId7" Type="http://schemas.openxmlformats.org/officeDocument/2006/relationships/hyperlink" Target="https://hi.m.wikipedia.org/wiki/%E0%A4%B8%E0%A4%B5%E0%A5%88%E0%A4%AF%E0%A4%BE" TargetMode="External"/><Relationship Id="rId2" Type="http://schemas.openxmlformats.org/officeDocument/2006/relationships/hyperlink" Target="https://hi.m.wikipedia.org/wiki/%E0%A5%A7%E0%A5%AF%E0%A5%A6%E0%A5%A6" TargetMode="External"/><Relationship Id="rId1" Type="http://schemas.openxmlformats.org/officeDocument/2006/relationships/slideLayout" Target="../slideLayouts/slideLayout1.xml"/><Relationship Id="rId6" Type="http://schemas.openxmlformats.org/officeDocument/2006/relationships/hyperlink" Target="https://hi.m.wikipedia.org/wiki/%E0%A4%95%E0%A4%B5%E0%A4%BF%E0%A4%A4%E0%A5%8D%E0%A4%A4" TargetMode="External"/><Relationship Id="rId5" Type="http://schemas.openxmlformats.org/officeDocument/2006/relationships/hyperlink" Target="https://hi.m.wikipedia.org/wiki/%E0%A4%AC%E0%A5%8D%E0%A4%B0%E0%A4%9C%E0%A4%AD%E0%A4%BE%E0%A4%B7%E0%A4%BE" TargetMode="External"/><Relationship Id="rId4" Type="http://schemas.openxmlformats.org/officeDocument/2006/relationships/hyperlink" Target="https://hi.m.wikipedia.org/wiki/%E0%A4%95%E0%A4%B5%E0%A4%BF" TargetMode="External"/><Relationship Id="rId9" Type="http://schemas.openxmlformats.org/officeDocument/2006/relationships/hyperlink" Target="https://hi.m.wikipedia.org/wiki/%E0%A4%AC%E0%A4%BE%E0%A4%A3%E0%A4%AD%E0%A4%9F%E0%A5%8D%E0%A4%9F"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hi.m.wikipedia.org/wiki/%E0%A4%AA%E0%A4%9F%E0%A4%A8%E0%A4%B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i.wikipedia.org/wiki/%E0%A4%9C%E0%A4%AF%E0%A4%AA%E0%A5%81%E0%A4%B0_%E0%A4%B0%E0%A4%BE%E0%A4%9C%E0%A5%8D%E0%A4%AF" TargetMode="External"/><Relationship Id="rId2" Type="http://schemas.openxmlformats.org/officeDocument/2006/relationships/hyperlink" Target="https://hi.wikipedia.org/wiki/%E0%A4%9C%E0%A4%AF%E0%A4%AA%E0%A5%81%E0%A4%B0" TargetMode="External"/><Relationship Id="rId1" Type="http://schemas.openxmlformats.org/officeDocument/2006/relationships/slideLayout" Target="../slideLayouts/slideLayout2.xml"/><Relationship Id="rId4" Type="http://schemas.openxmlformats.org/officeDocument/2006/relationships/hyperlink" Target="https://hi.wikipedia.org/wiki/%E0%A4%B5%E0%A4%BE%E0%A4%B0%E0%A4%BE%E0%A4%A3%E0%A4%B8%E0%A5%8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65125"/>
            <a:ext cx="10134600" cy="1325563"/>
          </a:xfrm>
        </p:spPr>
        <p:txBody>
          <a:bodyPr/>
          <a:lstStyle/>
          <a:p>
            <a:r>
              <a:rPr lang="hi-IN" b="1" dirty="0" smtClean="0"/>
              <a:t>		शिवराजविजय</a:t>
            </a:r>
            <a:r>
              <a:rPr lang="hi-IN" dirty="0" smtClean="0"/>
              <a:t> </a:t>
            </a:r>
            <a:endParaRPr lang="en-IN" dirty="0"/>
          </a:p>
        </p:txBody>
      </p:sp>
      <p:sp>
        <p:nvSpPr>
          <p:cNvPr id="3" name="Content Placeholder 2"/>
          <p:cNvSpPr>
            <a:spLocks noGrp="1"/>
          </p:cNvSpPr>
          <p:nvPr>
            <p:ph idx="1"/>
          </p:nvPr>
        </p:nvSpPr>
        <p:spPr>
          <a:xfrm>
            <a:off x="1447800" y="1447800"/>
            <a:ext cx="9601200" cy="4729163"/>
          </a:xfrm>
        </p:spPr>
        <p:txBody>
          <a:bodyPr>
            <a:normAutofit fontScale="92500"/>
          </a:bodyPr>
          <a:lstStyle/>
          <a:p>
            <a:pPr algn="just"/>
            <a:r>
              <a:rPr lang="hi-IN" dirty="0" smtClean="0"/>
              <a:t>शिवराजविजय </a:t>
            </a:r>
            <a:r>
              <a:rPr lang="hi-IN" dirty="0" smtClean="0"/>
              <a:t>पंडित अम्बिकादत्त व्यास का संस्कृत उपन्यास है. तत्कालीन मुगलों के अत्याचरों का वर्णन करके उनके चंगुल से स्वतंत्रता प्राप्त करना तथा जनता में सनातन धर्म के प्रति निष्ठा जागृत करना इस ग्रन्थ का मुख्य उद्देश्य है. यह वीर रस प्रधान गद्य काव्य है. इसमें दंडी, सुबन्धु और बाणभट्ट तीनों की शैलियों का समन्वय है. इस काव्य का नायक मराठा वीर शिवाजी है. उन्हीं की मुगलों पर विजय के कारण इसका नाम शिवराज विजय पड़ा. </a:t>
            </a:r>
          </a:p>
          <a:p>
            <a:pPr algn="just"/>
            <a:r>
              <a:rPr lang="hi-IN" dirty="0"/>
              <a:t>इसका मुख्य-विभाजन विरामों में है तथा उप विभाजन निश्वासों में हुआ है</a:t>
            </a:r>
            <a:r>
              <a:rPr lang="hi-IN" dirty="0" smtClean="0"/>
              <a:t>. इसमें 3 विराम तथा 12 निश्वास हैं. </a:t>
            </a:r>
          </a:p>
          <a:p>
            <a:pPr algn="just"/>
            <a:r>
              <a:rPr lang="hi-IN" dirty="0">
                <a:latin typeface="Kruti Dev 010" pitchFamily="2" charset="0"/>
              </a:rPr>
              <a:t>इसके नायक शिवाजी हैं </a:t>
            </a:r>
            <a:r>
              <a:rPr lang="hi-IN" dirty="0" smtClean="0">
                <a:latin typeface="Kruti Dev 010" pitchFamily="2" charset="0"/>
              </a:rPr>
              <a:t>तथा </a:t>
            </a:r>
            <a:r>
              <a:rPr lang="hi-IN" dirty="0">
                <a:latin typeface="Kruti Dev 010" pitchFamily="2" charset="0"/>
              </a:rPr>
              <a:t>प्रतिनायक औरंगजेब </a:t>
            </a:r>
            <a:r>
              <a:rPr lang="hi-IN" dirty="0" smtClean="0">
                <a:latin typeface="Kruti Dev 010" pitchFamily="2" charset="0"/>
              </a:rPr>
              <a:t>है. </a:t>
            </a:r>
            <a:r>
              <a:rPr lang="hi-IN" dirty="0" smtClean="0">
                <a:latin typeface="Kruti Dev 010" pitchFamily="2" charset="0"/>
              </a:rPr>
              <a:t>इस </a:t>
            </a:r>
            <a:r>
              <a:rPr lang="hi-IN" dirty="0">
                <a:latin typeface="Kruti Dev 010" pitchFamily="2" charset="0"/>
              </a:rPr>
              <a:t>ग्रन्थ में शिवाजी का चरित्र उदात्त रूप में वर्णित किया गया </a:t>
            </a:r>
            <a:r>
              <a:rPr lang="hi-IN" dirty="0" smtClean="0">
                <a:latin typeface="Kruti Dev 010" pitchFamily="2" charset="0"/>
              </a:rPr>
              <a:t>है. यह </a:t>
            </a:r>
            <a:r>
              <a:rPr lang="hi-IN" dirty="0">
                <a:latin typeface="Kruti Dev 010" pitchFamily="2" charset="0"/>
              </a:rPr>
              <a:t>एक ऐतिहासिक उपन्यास </a:t>
            </a:r>
            <a:r>
              <a:rPr lang="hi-IN" dirty="0" smtClean="0">
                <a:latin typeface="Kruti Dev 010" pitchFamily="2" charset="0"/>
              </a:rPr>
              <a:t>है. </a:t>
            </a:r>
            <a:endParaRPr lang="en-IN" dirty="0"/>
          </a:p>
        </p:txBody>
      </p:sp>
    </p:spTree>
    <p:extLst>
      <p:ext uri="{BB962C8B-B14F-4D97-AF65-F5344CB8AC3E}">
        <p14:creationId xmlns:p14="http://schemas.microsoft.com/office/powerpoint/2010/main" val="2152689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22FE47-19C4-55B6-B166-83BA5D159CAE}"/>
              </a:ext>
            </a:extLst>
          </p:cNvPr>
          <p:cNvSpPr>
            <a:spLocks noGrp="1"/>
          </p:cNvSpPr>
          <p:nvPr>
            <p:ph type="ctrTitle"/>
          </p:nvPr>
        </p:nvSpPr>
        <p:spPr>
          <a:xfrm>
            <a:off x="1752600" y="990599"/>
            <a:ext cx="7620000" cy="4495801"/>
          </a:xfrm>
        </p:spPr>
        <p:txBody>
          <a:bodyPr>
            <a:noAutofit/>
          </a:bodyPr>
          <a:lstStyle/>
          <a:p>
            <a:pPr algn="just" fontAlgn="base"/>
            <a:r>
              <a:rPr lang="hi-IN" sz="2400" b="1" dirty="0" smtClean="0">
                <a:solidFill>
                  <a:srgbClr val="202122"/>
                </a:solidFill>
                <a:effectLst/>
                <a:latin typeface="inherit"/>
                <a:ea typeface="Times New Roman" panose="02020603050405020304" pitchFamily="18" charset="0"/>
                <a:cs typeface="Mangal" panose="02040503050203030202" pitchFamily="18" charset="0"/>
              </a:rPr>
              <a:t>अम्बिकादत्त </a:t>
            </a:r>
            <a:r>
              <a:rPr lang="hi-IN" sz="2400" b="1" dirty="0">
                <a:solidFill>
                  <a:srgbClr val="202122"/>
                </a:solidFill>
                <a:effectLst/>
                <a:latin typeface="inherit"/>
                <a:ea typeface="Times New Roman" panose="02020603050405020304" pitchFamily="18" charset="0"/>
                <a:cs typeface="Mangal" panose="02040503050203030202" pitchFamily="18" charset="0"/>
              </a:rPr>
              <a:t>व्यास</a:t>
            </a:r>
            <a:r>
              <a:rPr lang="en-GB" sz="2400" dirty="0">
                <a:solidFill>
                  <a:srgbClr val="202122"/>
                </a:solidFill>
                <a:effectLst/>
                <a:latin typeface="Segoe UI" panose="020B0502040204020203" pitchFamily="34" charset="0"/>
                <a:ea typeface="Times New Roman" panose="02020603050405020304" pitchFamily="18" charset="0"/>
              </a:rPr>
              <a:t>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(सन् १८५८ ई. --</a:t>
            </a:r>
            <a:r>
              <a:rPr lang="en-GB" sz="2400" dirty="0">
                <a:solidFill>
                  <a:srgbClr val="202122"/>
                </a:solidFill>
                <a:effectLst/>
                <a:latin typeface="Segoe UI" panose="020B0502040204020203" pitchFamily="34" charset="0"/>
                <a:ea typeface="Times New Roman" panose="02020603050405020304" pitchFamily="18" charset="0"/>
              </a:rPr>
              <a:t> </a:t>
            </a:r>
            <a:r>
              <a:rPr lang="hi-IN" sz="2400" u="sng" dirty="0">
                <a:solidFill>
                  <a:srgbClr val="3366CC"/>
                </a:solidFill>
                <a:effectLst/>
                <a:latin typeface="inherit"/>
                <a:ea typeface="Times New Roman" panose="02020603050405020304" pitchFamily="18" charset="0"/>
                <a:cs typeface="Mangal" panose="02040503050203030202" pitchFamily="18" charset="0"/>
                <a:hlinkClick r:id="rId2" tooltip="१९००"/>
              </a:rPr>
              <a:t>१९००</a:t>
            </a:r>
            <a:r>
              <a:rPr lang="en-GB" sz="2400" dirty="0">
                <a:solidFill>
                  <a:srgbClr val="202122"/>
                </a:solidFill>
                <a:effectLst/>
                <a:latin typeface="Segoe UI" panose="020B0502040204020203" pitchFamily="34" charset="0"/>
                <a:ea typeface="Times New Roman" panose="02020603050405020304" pitchFamily="18" charset="0"/>
              </a:rPr>
              <a:t>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ई. )</a:t>
            </a:r>
            <a:r>
              <a:rPr lang="en-GB" sz="2400" dirty="0">
                <a:solidFill>
                  <a:srgbClr val="202122"/>
                </a:solidFill>
                <a:effectLst/>
                <a:latin typeface="Segoe UI" panose="020B0502040204020203" pitchFamily="34" charset="0"/>
                <a:ea typeface="Times New Roman" panose="02020603050405020304" pitchFamily="18" charset="0"/>
              </a:rPr>
              <a:t> </a:t>
            </a:r>
            <a:r>
              <a:rPr lang="hi-IN" sz="2400" u="sng" dirty="0">
                <a:solidFill>
                  <a:srgbClr val="3366CC"/>
                </a:solidFill>
                <a:effectLst/>
                <a:latin typeface="inherit"/>
                <a:ea typeface="Times New Roman" panose="02020603050405020304" pitchFamily="18" charset="0"/>
                <a:cs typeface="Mangal" panose="02040503050203030202" pitchFamily="18" charset="0"/>
                <a:hlinkClick r:id="rId3" tooltip="भारतेन्दु मंडल"/>
              </a:rPr>
              <a:t>भारतेन्दु मण्डल</a:t>
            </a:r>
            <a:r>
              <a:rPr lang="en-GB" sz="2400" dirty="0">
                <a:solidFill>
                  <a:srgbClr val="202122"/>
                </a:solidFill>
                <a:effectLst/>
                <a:latin typeface="Segoe UI" panose="020B0502040204020203" pitchFamily="34" charset="0"/>
                <a:ea typeface="Times New Roman" panose="02020603050405020304" pitchFamily="18" charset="0"/>
              </a:rPr>
              <a:t>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के प्रसिद्ध</a:t>
            </a:r>
            <a:r>
              <a:rPr lang="en-GB" sz="2400" dirty="0">
                <a:solidFill>
                  <a:srgbClr val="202122"/>
                </a:solidFill>
                <a:effectLst/>
                <a:latin typeface="Segoe UI" panose="020B0502040204020203" pitchFamily="34" charset="0"/>
                <a:ea typeface="Times New Roman" panose="02020603050405020304" pitchFamily="18" charset="0"/>
              </a:rPr>
              <a:t> </a:t>
            </a:r>
            <a:r>
              <a:rPr lang="hi-IN" sz="2400" u="sng" dirty="0">
                <a:solidFill>
                  <a:srgbClr val="3366CC"/>
                </a:solidFill>
                <a:effectLst/>
                <a:latin typeface="inherit"/>
                <a:ea typeface="Times New Roman" panose="02020603050405020304" pitchFamily="18" charset="0"/>
                <a:cs typeface="Mangal" panose="02040503050203030202" pitchFamily="18" charset="0"/>
                <a:hlinkClick r:id="rId4" tooltip="कवि"/>
              </a:rPr>
              <a:t>कवि</a:t>
            </a:r>
            <a:r>
              <a:rPr lang="en-GB" sz="2400" dirty="0">
                <a:solidFill>
                  <a:srgbClr val="202122"/>
                </a:solidFill>
                <a:effectLst/>
                <a:latin typeface="Segoe UI" panose="020B0502040204020203" pitchFamily="34" charset="0"/>
                <a:ea typeface="Times New Roman" panose="02020603050405020304" pitchFamily="18" charset="0"/>
              </a:rPr>
              <a:t>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थे। </a:t>
            </a:r>
            <a:r>
              <a:rPr lang="hi-IN" sz="24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वे</a:t>
            </a:r>
            <a:r>
              <a:rPr lang="en-GB" sz="2400" dirty="0">
                <a:solidFill>
                  <a:srgbClr val="202122"/>
                </a:solidFill>
                <a:effectLst/>
                <a:latin typeface="Segoe UI" panose="020B0502040204020203" pitchFamily="34" charset="0"/>
                <a:ea typeface="Times New Roman" panose="02020603050405020304" pitchFamily="18" charset="0"/>
              </a:rPr>
              <a:t> </a:t>
            </a:r>
            <a:r>
              <a:rPr lang="hi-IN" sz="2400" u="sng" dirty="0">
                <a:solidFill>
                  <a:srgbClr val="3366CC"/>
                </a:solidFill>
                <a:effectLst/>
                <a:latin typeface="inherit"/>
                <a:ea typeface="Times New Roman" panose="02020603050405020304" pitchFamily="18" charset="0"/>
                <a:cs typeface="Mangal" panose="02040503050203030202" pitchFamily="18" charset="0"/>
                <a:hlinkClick r:id="rId5" tooltip="ब्रजभाषा"/>
              </a:rPr>
              <a:t>ब्रजभाषा</a:t>
            </a:r>
            <a:r>
              <a:rPr lang="en-GB" sz="2400" dirty="0">
                <a:solidFill>
                  <a:srgbClr val="202122"/>
                </a:solidFill>
                <a:effectLst/>
                <a:latin typeface="Segoe UI" panose="020B0502040204020203" pitchFamily="34" charset="0"/>
                <a:ea typeface="Times New Roman" panose="02020603050405020304" pitchFamily="18" charset="0"/>
              </a:rPr>
              <a:t>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के कुशल और सरस कवि थे। इन्होंने</a:t>
            </a:r>
            <a:r>
              <a:rPr lang="en-GB" sz="2400" dirty="0">
                <a:solidFill>
                  <a:srgbClr val="202122"/>
                </a:solidFill>
                <a:effectLst/>
                <a:latin typeface="Segoe UI" panose="020B0502040204020203" pitchFamily="34" charset="0"/>
                <a:ea typeface="Times New Roman" panose="02020603050405020304" pitchFamily="18" charset="0"/>
              </a:rPr>
              <a:t> </a:t>
            </a:r>
            <a:r>
              <a:rPr lang="hi-IN" sz="2400" u="sng" dirty="0">
                <a:solidFill>
                  <a:srgbClr val="3366CC"/>
                </a:solidFill>
                <a:effectLst/>
                <a:latin typeface="inherit"/>
                <a:ea typeface="Times New Roman" panose="02020603050405020304" pitchFamily="18" charset="0"/>
                <a:cs typeface="Mangal" panose="02040503050203030202" pitchFamily="18" charset="0"/>
                <a:hlinkClick r:id="rId6" tooltip="कवित्त"/>
              </a:rPr>
              <a:t>कवित्त</a:t>
            </a:r>
            <a:r>
              <a:rPr lang="en-GB" sz="2400" dirty="0">
                <a:solidFill>
                  <a:srgbClr val="202122"/>
                </a:solidFill>
                <a:effectLst/>
                <a:latin typeface="Segoe UI" panose="020B0502040204020203" pitchFamily="34" charset="0"/>
                <a:ea typeface="Times New Roman" panose="02020603050405020304" pitchFamily="18" charset="0"/>
              </a:rPr>
              <a:t>, </a:t>
            </a:r>
            <a:r>
              <a:rPr lang="hi-IN" sz="2400" u="sng" dirty="0">
                <a:solidFill>
                  <a:srgbClr val="3366CC"/>
                </a:solidFill>
                <a:effectLst/>
                <a:latin typeface="inherit"/>
                <a:ea typeface="Times New Roman" panose="02020603050405020304" pitchFamily="18" charset="0"/>
                <a:cs typeface="Mangal" panose="02040503050203030202" pitchFamily="18" charset="0"/>
                <a:hlinkClick r:id="rId7" tooltip="सवैया"/>
              </a:rPr>
              <a:t>सवैया</a:t>
            </a:r>
            <a:r>
              <a:rPr lang="en-GB" sz="2400" dirty="0">
                <a:solidFill>
                  <a:srgbClr val="202122"/>
                </a:solidFill>
                <a:effectLst/>
                <a:latin typeface="Segoe UI" panose="020B0502040204020203" pitchFamily="34" charset="0"/>
                <a:ea typeface="Times New Roman" panose="02020603050405020304" pitchFamily="18" charset="0"/>
              </a:rPr>
              <a:t>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की प्रचलित शैली में ब्रजभाषा में रचना की</a:t>
            </a:r>
            <a:r>
              <a:rPr lang="hi-IN" sz="24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a:t>
            </a:r>
            <a:br>
              <a:rPr lang="hi-IN" sz="24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br>
            <a:r>
              <a:rPr lang="en-GB" sz="2400" dirty="0">
                <a:solidFill>
                  <a:srgbClr val="202122"/>
                </a:solidFill>
                <a:effectLst/>
                <a:latin typeface="Segoe UI" panose="020B0502040204020203" pitchFamily="34" charset="0"/>
                <a:ea typeface="Times New Roman" panose="02020603050405020304" pitchFamily="18" charset="0"/>
              </a:rPr>
              <a:t> </a:t>
            </a:r>
            <a:r>
              <a:rPr lang="hi-IN" sz="2400" u="sng" dirty="0" smtClean="0">
                <a:solidFill>
                  <a:srgbClr val="3366CC"/>
                </a:solidFill>
                <a:effectLst/>
                <a:latin typeface="inherit"/>
                <a:ea typeface="Times New Roman" panose="02020603050405020304" pitchFamily="18" charset="0"/>
                <a:cs typeface="Mangal" panose="02040503050203030202" pitchFamily="18" charset="0"/>
                <a:hlinkClick r:id="rId8" tooltip="भारतेन्दु हरिश्चंद्र"/>
              </a:rPr>
              <a:t>भारतेन्दु </a:t>
            </a:r>
            <a:r>
              <a:rPr lang="hi-IN" sz="2400" u="sng" dirty="0">
                <a:solidFill>
                  <a:srgbClr val="3366CC"/>
                </a:solidFill>
                <a:effectLst/>
                <a:latin typeface="inherit"/>
                <a:ea typeface="Times New Roman" panose="02020603050405020304" pitchFamily="18" charset="0"/>
                <a:cs typeface="Mangal" panose="02040503050203030202" pitchFamily="18" charset="0"/>
                <a:hlinkClick r:id="rId8" tooltip="भारतेन्दु हरिश्चंद्र"/>
              </a:rPr>
              <a:t>हरिश्चन्द्र</a:t>
            </a:r>
            <a:r>
              <a:rPr lang="en-GB" sz="2400" dirty="0">
                <a:solidFill>
                  <a:srgbClr val="202122"/>
                </a:solidFill>
                <a:effectLst/>
                <a:latin typeface="Segoe UI" panose="020B0502040204020203" pitchFamily="34" charset="0"/>
                <a:ea typeface="Times New Roman" panose="02020603050405020304" pitchFamily="18" charset="0"/>
              </a:rPr>
              <a:t>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के समकालीन हिन्दी सेवियों में पंडित अंबिकादत्त व्यास बहुत प्रसिद्ध लेखक और कवि हैं।</a:t>
            </a:r>
            <a:r>
              <a:rPr lang="en-GB" sz="2400" dirty="0">
                <a:effectLst/>
                <a:latin typeface="Times New Roman" panose="02020603050405020304" pitchFamily="18" charset="0"/>
                <a:ea typeface="Times New Roman" panose="02020603050405020304" pitchFamily="18" charset="0"/>
              </a:rPr>
              <a:t/>
            </a:r>
            <a:br>
              <a:rPr lang="en-GB" sz="2400" dirty="0">
                <a:effectLst/>
                <a:latin typeface="Times New Roman" panose="02020603050405020304" pitchFamily="18" charset="0"/>
                <a:ea typeface="Times New Roman" panose="02020603050405020304" pitchFamily="18" charset="0"/>
              </a:rPr>
            </a:br>
            <a:r>
              <a:rPr lang="hi-IN" sz="2400" dirty="0" smtClean="0">
                <a:effectLst/>
                <a:latin typeface="Times New Roman" panose="02020603050405020304" pitchFamily="18" charset="0"/>
                <a:ea typeface="Times New Roman" panose="02020603050405020304" pitchFamily="18" charset="0"/>
              </a:rPr>
              <a:t/>
            </a:r>
            <a:br>
              <a:rPr lang="hi-IN" sz="2400" dirty="0" smtClean="0">
                <a:effectLst/>
                <a:latin typeface="Times New Roman" panose="02020603050405020304" pitchFamily="18" charset="0"/>
                <a:ea typeface="Times New Roman" panose="02020603050405020304" pitchFamily="18" charset="0"/>
              </a:rPr>
            </a:br>
            <a:r>
              <a:rPr lang="hi-IN" sz="24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कवि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अम्बिकादत्त अपनी असाधारण विद्वत्ता तथा प्रतिभा के कारण समकालीन विद्वन्मण्डली में 'भारतभास्कर','साहित्याचार्य', 'व्यास' आदि उपाधियों से भूषित थे इन्हें 19वीं सदी का</a:t>
            </a:r>
            <a:r>
              <a:rPr lang="en-GB" sz="2400" dirty="0">
                <a:solidFill>
                  <a:srgbClr val="202122"/>
                </a:solidFill>
                <a:effectLst/>
                <a:latin typeface="Segoe UI" panose="020B0502040204020203" pitchFamily="34" charset="0"/>
                <a:ea typeface="Times New Roman" panose="02020603050405020304" pitchFamily="18" charset="0"/>
              </a:rPr>
              <a:t> </a:t>
            </a:r>
            <a:r>
              <a:rPr lang="hi-IN" sz="2400" u="sng" dirty="0">
                <a:solidFill>
                  <a:srgbClr val="3366CC"/>
                </a:solidFill>
                <a:effectLst/>
                <a:latin typeface="inherit"/>
                <a:ea typeface="Times New Roman" panose="02020603050405020304" pitchFamily="18" charset="0"/>
                <a:cs typeface="Mangal" panose="02040503050203030202" pitchFamily="18" charset="0"/>
                <a:hlinkClick r:id="rId9" tooltip="बाणभट्ट"/>
              </a:rPr>
              <a:t>बाणभट्ट</a:t>
            </a:r>
            <a:r>
              <a:rPr lang="en-GB" sz="2400" dirty="0">
                <a:solidFill>
                  <a:srgbClr val="202122"/>
                </a:solidFill>
                <a:effectLst/>
                <a:latin typeface="Segoe UI" panose="020B0502040204020203" pitchFamily="34" charset="0"/>
                <a:ea typeface="Times New Roman" panose="02020603050405020304" pitchFamily="18" charset="0"/>
              </a:rPr>
              <a:t> </a:t>
            </a:r>
            <a:r>
              <a:rPr lang="hi-IN" sz="24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माना जाता</a:t>
            </a:r>
            <a:r>
              <a:rPr lang="hi-IN" sz="2000" dirty="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 है</a:t>
            </a:r>
            <a:r>
              <a:rPr lang="hi-IN" sz="20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t>। </a:t>
            </a:r>
            <a:br>
              <a:rPr lang="hi-IN" sz="2000" dirty="0" smtClean="0">
                <a:solidFill>
                  <a:srgbClr val="202122"/>
                </a:solidFill>
                <a:effectLst/>
                <a:latin typeface="Segoe UI" panose="020B0502040204020203" pitchFamily="34" charset="0"/>
                <a:ea typeface="Times New Roman" panose="02020603050405020304" pitchFamily="18" charset="0"/>
                <a:cs typeface="Mangal" panose="02040503050203030202" pitchFamily="18" charset="0"/>
              </a:rPr>
            </a:br>
            <a:r>
              <a:rPr lang="hi-IN" sz="2000" dirty="0">
                <a:solidFill>
                  <a:srgbClr val="202122"/>
                </a:solidFill>
                <a:latin typeface="Segoe UI" panose="020B0502040204020203" pitchFamily="34" charset="0"/>
                <a:ea typeface="Times New Roman" panose="02020603050405020304" pitchFamily="18" charset="0"/>
                <a:cs typeface="Mangal" panose="02040503050203030202" pitchFamily="18" charset="0"/>
              </a:rPr>
              <a:t/>
            </a:r>
            <a:br>
              <a:rPr lang="hi-IN" sz="2000" dirty="0">
                <a:solidFill>
                  <a:srgbClr val="202122"/>
                </a:solidFill>
                <a:latin typeface="Segoe UI" panose="020B0502040204020203" pitchFamily="34" charset="0"/>
                <a:ea typeface="Times New Roman" panose="02020603050405020304" pitchFamily="18" charset="0"/>
                <a:cs typeface="Mangal" panose="02040503050203030202" pitchFamily="18" charset="0"/>
              </a:rPr>
            </a:br>
            <a:endParaRPr lang="en-GB" sz="2000" dirty="0">
              <a:effectLst/>
              <a:latin typeface="Times New Roman" panose="02020603050405020304" pitchFamily="18" charset="0"/>
              <a:ea typeface="Times New Roman" panose="02020603050405020304" pitchFamily="18" charset="0"/>
            </a:endParaRPr>
          </a:p>
        </p:txBody>
      </p:sp>
      <p:sp>
        <p:nvSpPr>
          <p:cNvPr id="3" name="Subtitle 2">
            <a:extLst>
              <a:ext uri="{FF2B5EF4-FFF2-40B4-BE49-F238E27FC236}">
                <a16:creationId xmlns="" xmlns:a16="http://schemas.microsoft.com/office/drawing/2014/main" id="{B34627CD-2921-3B27-6219-4FD37A078DB4}"/>
              </a:ext>
            </a:extLst>
          </p:cNvPr>
          <p:cNvSpPr>
            <a:spLocks noGrp="1"/>
          </p:cNvSpPr>
          <p:nvPr>
            <p:ph type="subTitle" idx="1"/>
          </p:nvPr>
        </p:nvSpPr>
        <p:spPr>
          <a:xfrm rot="10800000" flipV="1">
            <a:off x="1600200" y="533400"/>
            <a:ext cx="5715000" cy="609601"/>
          </a:xfrm>
        </p:spPr>
        <p:txBody>
          <a:bodyPr>
            <a:normAutofit/>
          </a:bodyPr>
          <a:lstStyle/>
          <a:p>
            <a:r>
              <a:rPr lang="hi-IN" sz="2800" b="1" dirty="0">
                <a:solidFill>
                  <a:srgbClr val="202122"/>
                </a:solidFill>
                <a:latin typeface="inherit"/>
                <a:ea typeface="Times New Roman" panose="02020603050405020304" pitchFamily="18" charset="0"/>
              </a:rPr>
              <a:t>अम्बिकादत्त </a:t>
            </a:r>
            <a:r>
              <a:rPr lang="hi-IN" sz="2800" b="1" dirty="0" smtClean="0">
                <a:solidFill>
                  <a:srgbClr val="202122"/>
                </a:solidFill>
                <a:latin typeface="inherit"/>
                <a:ea typeface="Times New Roman" panose="02020603050405020304" pitchFamily="18" charset="0"/>
              </a:rPr>
              <a:t>व्यास- सामान्य परिचय </a:t>
            </a:r>
            <a:endParaRPr lang="en-US" sz="2800" dirty="0"/>
          </a:p>
        </p:txBody>
      </p:sp>
    </p:spTree>
    <p:extLst>
      <p:ext uri="{BB962C8B-B14F-4D97-AF65-F5344CB8AC3E}">
        <p14:creationId xmlns:p14="http://schemas.microsoft.com/office/powerpoint/2010/main" val="1461886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10363200" cy="609600"/>
          </a:xfrm>
        </p:spPr>
        <p:txBody>
          <a:bodyPr>
            <a:normAutofit fontScale="90000"/>
          </a:bodyPr>
          <a:lstStyle/>
          <a:p>
            <a:endParaRPr lang="en-IN" dirty="0"/>
          </a:p>
        </p:txBody>
      </p:sp>
      <p:sp>
        <p:nvSpPr>
          <p:cNvPr id="3" name="Content Placeholder 2"/>
          <p:cNvSpPr>
            <a:spLocks noGrp="1"/>
          </p:cNvSpPr>
          <p:nvPr>
            <p:ph idx="1"/>
          </p:nvPr>
        </p:nvSpPr>
        <p:spPr>
          <a:xfrm>
            <a:off x="990600" y="1219200"/>
            <a:ext cx="9372600" cy="4957763"/>
          </a:xfrm>
        </p:spPr>
        <p:txBody>
          <a:bodyPr/>
          <a:lstStyle/>
          <a:p>
            <a:pPr marL="0" indent="0" algn="just">
              <a:buNone/>
            </a:pPr>
            <a:r>
              <a:rPr lang="en-GB" dirty="0">
                <a:latin typeface="Times New Roman" panose="02020603050405020304" pitchFamily="18" charset="0"/>
                <a:ea typeface="Times New Roman" panose="02020603050405020304" pitchFamily="18" charset="0"/>
              </a:rPr>
              <a:t/>
            </a:r>
            <a:br>
              <a:rPr lang="en-GB" dirty="0">
                <a:latin typeface="Times New Roman" panose="02020603050405020304" pitchFamily="18" charset="0"/>
                <a:ea typeface="Times New Roman" panose="02020603050405020304" pitchFamily="18" charset="0"/>
              </a:rPr>
            </a:br>
            <a:r>
              <a:rPr lang="hi-IN" dirty="0">
                <a:solidFill>
                  <a:srgbClr val="202122"/>
                </a:solidFill>
                <a:latin typeface="Segoe UI" panose="020B0502040204020203" pitchFamily="34" charset="0"/>
                <a:ea typeface="Times New Roman" panose="02020603050405020304" pitchFamily="18" charset="0"/>
              </a:rPr>
              <a:t>कवि अम्बिकादत्त </a:t>
            </a:r>
            <a:r>
              <a:rPr lang="hi-IN" dirty="0" smtClean="0">
                <a:solidFill>
                  <a:srgbClr val="202122"/>
                </a:solidFill>
                <a:latin typeface="Segoe UI" panose="020B0502040204020203" pitchFamily="34" charset="0"/>
                <a:ea typeface="Times New Roman" panose="02020603050405020304" pitchFamily="18" charset="0"/>
              </a:rPr>
              <a:t>व्यास को 12 </a:t>
            </a:r>
            <a:r>
              <a:rPr lang="hi-IN" dirty="0">
                <a:solidFill>
                  <a:srgbClr val="202122"/>
                </a:solidFill>
                <a:latin typeface="Segoe UI" panose="020B0502040204020203" pitchFamily="34" charset="0"/>
                <a:ea typeface="Times New Roman" panose="02020603050405020304" pitchFamily="18" charset="0"/>
              </a:rPr>
              <a:t>वर्ष की अवस्था में ‘काशी कवितावर्धिनी सभा’ ने 'सुकवि' की उपाधि से </a:t>
            </a:r>
            <a:r>
              <a:rPr lang="hi-IN" dirty="0" smtClean="0">
                <a:solidFill>
                  <a:srgbClr val="202122"/>
                </a:solidFill>
                <a:latin typeface="Segoe UI" panose="020B0502040204020203" pitchFamily="34" charset="0"/>
                <a:ea typeface="Times New Roman" panose="02020603050405020304" pitchFamily="18" charset="0"/>
              </a:rPr>
              <a:t>सम्मानित </a:t>
            </a:r>
            <a:r>
              <a:rPr lang="hi-IN" dirty="0">
                <a:solidFill>
                  <a:srgbClr val="202122"/>
                </a:solidFill>
                <a:latin typeface="Segoe UI" panose="020B0502040204020203" pitchFamily="34" charset="0"/>
                <a:ea typeface="Times New Roman" panose="02020603050405020304" pitchFamily="18" charset="0"/>
              </a:rPr>
              <a:t>किया था। व्यासजी, राजकीय संस्कृत महाविद्यालय</a:t>
            </a:r>
            <a:r>
              <a:rPr lang="en-GB" dirty="0">
                <a:solidFill>
                  <a:srgbClr val="202122"/>
                </a:solidFill>
                <a:latin typeface="Segoe UI" panose="020B0502040204020203" pitchFamily="34" charset="0"/>
                <a:ea typeface="Times New Roman" panose="02020603050405020304" pitchFamily="18" charset="0"/>
              </a:rPr>
              <a:t> </a:t>
            </a:r>
            <a:r>
              <a:rPr lang="hi-IN" u="sng" dirty="0">
                <a:solidFill>
                  <a:srgbClr val="3366CC"/>
                </a:solidFill>
                <a:latin typeface="inherit"/>
                <a:ea typeface="Times New Roman" panose="02020603050405020304" pitchFamily="18" charset="0"/>
                <a:hlinkClick r:id="rId2" tooltip="पटना"/>
              </a:rPr>
              <a:t>पटना</a:t>
            </a:r>
            <a:r>
              <a:rPr lang="en-GB" dirty="0">
                <a:solidFill>
                  <a:srgbClr val="202122"/>
                </a:solidFill>
                <a:latin typeface="Segoe UI" panose="020B0502040204020203" pitchFamily="34" charset="0"/>
                <a:ea typeface="Times New Roman" panose="02020603050405020304" pitchFamily="18" charset="0"/>
              </a:rPr>
              <a:t> </a:t>
            </a:r>
            <a:r>
              <a:rPr lang="hi-IN" dirty="0">
                <a:solidFill>
                  <a:srgbClr val="202122"/>
                </a:solidFill>
                <a:latin typeface="Segoe UI" panose="020B0502040204020203" pitchFamily="34" charset="0"/>
                <a:ea typeface="Times New Roman" panose="02020603050405020304" pitchFamily="18" charset="0"/>
              </a:rPr>
              <a:t>में अध्यापक थे, और उक्त पद पर जीवनपर्यन्त रहे</a:t>
            </a:r>
            <a:r>
              <a:rPr lang="hi-IN" dirty="0" smtClean="0">
                <a:solidFill>
                  <a:srgbClr val="202122"/>
                </a:solidFill>
                <a:latin typeface="Segoe UI" panose="020B0502040204020203" pitchFamily="34" charset="0"/>
                <a:ea typeface="Times New Roman" panose="02020603050405020304" pitchFamily="18" charset="0"/>
              </a:rPr>
              <a:t>।</a:t>
            </a:r>
            <a:endParaRPr lang="en-US" dirty="0" smtClean="0">
              <a:solidFill>
                <a:srgbClr val="202122"/>
              </a:solidFill>
              <a:latin typeface="Segoe UI" panose="020B0502040204020203" pitchFamily="34" charset="0"/>
              <a:ea typeface="Times New Roman" panose="02020603050405020304" pitchFamily="18" charset="0"/>
            </a:endParaRPr>
          </a:p>
          <a:p>
            <a:pPr marL="0" indent="0" algn="just">
              <a:buNone/>
            </a:pPr>
            <a:r>
              <a:rPr lang="en-GB" dirty="0">
                <a:latin typeface="Times New Roman" panose="02020603050405020304" pitchFamily="18" charset="0"/>
                <a:ea typeface="Times New Roman" panose="02020603050405020304" pitchFamily="18" charset="0"/>
              </a:rPr>
              <a:t/>
            </a:r>
            <a:br>
              <a:rPr lang="en-GB" dirty="0">
                <a:latin typeface="Times New Roman" panose="02020603050405020304" pitchFamily="18" charset="0"/>
                <a:ea typeface="Times New Roman" panose="02020603050405020304" pitchFamily="18" charset="0"/>
              </a:rPr>
            </a:br>
            <a:r>
              <a:rPr lang="hi-IN" dirty="0">
                <a:solidFill>
                  <a:srgbClr val="202122"/>
                </a:solidFill>
                <a:latin typeface="Segoe UI" panose="020B0502040204020203" pitchFamily="34" charset="0"/>
                <a:ea typeface="Times New Roman" panose="02020603050405020304" pitchFamily="18" charset="0"/>
              </a:rPr>
              <a:t>बयालीस वर्ष की अवस्था में ही 'महाकवि' का सम्मान प्राप्त कर व्यासजी सोमवार, मार्ग शीर्ष त्रयोदशी, संवत् 1957 को अपने पीछे एक नवर्षीय पुत्र, एक कन्या और विधवा पत्नी को असहाय छोड़कर पच्चतत्व को प्राप्त हो गए।</a:t>
            </a:r>
            <a:endParaRPr lang="en-IN" dirty="0"/>
          </a:p>
        </p:txBody>
      </p:sp>
    </p:spTree>
    <p:extLst>
      <p:ext uri="{BB962C8B-B14F-4D97-AF65-F5344CB8AC3E}">
        <p14:creationId xmlns:p14="http://schemas.microsoft.com/office/powerpoint/2010/main" val="2430685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65125"/>
            <a:ext cx="10210800" cy="1325563"/>
          </a:xfrm>
        </p:spPr>
        <p:txBody>
          <a:bodyPr/>
          <a:lstStyle/>
          <a:p>
            <a:r>
              <a:rPr lang="hi-IN" b="1" dirty="0">
                <a:solidFill>
                  <a:schemeClr val="tx1">
                    <a:lumMod val="95000"/>
                    <a:lumOff val="5000"/>
                  </a:schemeClr>
                </a:solidFill>
                <a:latin typeface="Segoe UI" panose="020B0502040204020203" pitchFamily="34" charset="0"/>
                <a:ea typeface="Times New Roman" panose="02020603050405020304" pitchFamily="18" charset="0"/>
              </a:rPr>
              <a:t>अम्बिकादत्त व्यास </a:t>
            </a:r>
            <a:r>
              <a:rPr lang="hi-IN" b="1" dirty="0">
                <a:solidFill>
                  <a:schemeClr val="tx1">
                    <a:lumMod val="95000"/>
                    <a:lumOff val="5000"/>
                  </a:schemeClr>
                </a:solidFill>
              </a:rPr>
              <a:t>का </a:t>
            </a:r>
            <a:r>
              <a:rPr lang="hi-IN" b="1" dirty="0" smtClean="0">
                <a:solidFill>
                  <a:schemeClr val="tx1">
                    <a:lumMod val="95000"/>
                    <a:lumOff val="5000"/>
                  </a:schemeClr>
                </a:solidFill>
              </a:rPr>
              <a:t>जीवन परिचय</a:t>
            </a:r>
            <a:endParaRPr lang="en-IN" b="1" dirty="0">
              <a:solidFill>
                <a:schemeClr val="tx1">
                  <a:lumMod val="95000"/>
                  <a:lumOff val="5000"/>
                </a:schemeClr>
              </a:solidFill>
            </a:endParaRPr>
          </a:p>
        </p:txBody>
      </p:sp>
      <p:sp>
        <p:nvSpPr>
          <p:cNvPr id="3" name="Content Placeholder 2"/>
          <p:cNvSpPr>
            <a:spLocks noGrp="1"/>
          </p:cNvSpPr>
          <p:nvPr>
            <p:ph idx="1"/>
          </p:nvPr>
        </p:nvSpPr>
        <p:spPr/>
        <p:txBody>
          <a:bodyPr>
            <a:normAutofit/>
          </a:bodyPr>
          <a:lstStyle/>
          <a:p>
            <a:pPr algn="just"/>
            <a:r>
              <a:rPr lang="hi-IN" sz="2400" dirty="0"/>
              <a:t>अम्बिकादत्त व्यास का जन्म </a:t>
            </a:r>
            <a:r>
              <a:rPr lang="hi-IN" sz="2400" dirty="0">
                <a:hlinkClick r:id="rId2" tooltip="जयपुर"/>
              </a:rPr>
              <a:t>जयपुर</a:t>
            </a:r>
            <a:r>
              <a:rPr lang="hi-IN" sz="2400" dirty="0"/>
              <a:t> में हुआ था। इनके पूर्वज भानपुर ग्राम (</a:t>
            </a:r>
            <a:r>
              <a:rPr lang="hi-IN" sz="2400" dirty="0">
                <a:hlinkClick r:id="rId3" tooltip="जयपुर राज्य"/>
              </a:rPr>
              <a:t>जयपुर राज्य</a:t>
            </a:r>
            <a:r>
              <a:rPr lang="hi-IN" sz="2400" dirty="0"/>
              <a:t>) के निवासी थे किन्तु इनके पिता </a:t>
            </a:r>
            <a:r>
              <a:rPr lang="hi-IN" sz="2400" dirty="0">
                <a:hlinkClick r:id="rId4" tooltip="वाराणसी"/>
              </a:rPr>
              <a:t>वाराणसी</a:t>
            </a:r>
            <a:r>
              <a:rPr lang="hi-IN" sz="2400" dirty="0"/>
              <a:t> जाकर वहीं बस गए। आपने 'बिहारी विहार' में सक्षिप्त निज—वृतान्त स्वयं लिखा है। जिसके अनुसार राजस्थान में जयपुर से लगभग 22 मील पूर्व की ओर 'रावत जी का धूला' नामक अत्यन्त प्रसिद्ध गांव है। राजा मानसिंह के दूसरे पुत्र दुर्जन सिंह ने धूला को ही अपने राज्य की राजधानी बनाया। </a:t>
            </a:r>
            <a:endParaRPr lang="hi-IN" sz="2400" dirty="0" smtClean="0"/>
          </a:p>
          <a:p>
            <a:pPr algn="just"/>
            <a:r>
              <a:rPr lang="hi-IN" sz="2400" dirty="0" smtClean="0"/>
              <a:t>इसी </a:t>
            </a:r>
            <a:r>
              <a:rPr lang="hi-IN" sz="2400" dirty="0"/>
              <a:t>वंश में आगे चलकर राजा दलोल सिंह हुए। इनके राज्य सभा पंडित श्री गोविंद रामजी थे। आप के प्रपौत्र पंडित राजारामजी के दो पुत्र थे — दुर्गादत्त देवीत्त। पण्डित अम्बिकादत्त व्यास के पिता का नाम दुर्गादत्त था। वे कभी जयपुर में रहते थे, कभी बनारस। व्यासजी का जन्म जयपुर में ही चैत्र शुक्ल अष्टमी संवत् 1915 (1858) में हुआ।</a:t>
            </a:r>
            <a:endParaRPr lang="en-IN" sz="2400" dirty="0"/>
          </a:p>
        </p:txBody>
      </p:sp>
    </p:spTree>
    <p:extLst>
      <p:ext uri="{BB962C8B-B14F-4D97-AF65-F5344CB8AC3E}">
        <p14:creationId xmlns:p14="http://schemas.microsoft.com/office/powerpoint/2010/main" val="1396308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65125"/>
            <a:ext cx="10134600" cy="1325563"/>
          </a:xfrm>
        </p:spPr>
        <p:txBody>
          <a:bodyPr/>
          <a:lstStyle/>
          <a:p>
            <a:r>
              <a:rPr lang="hi-IN" b="1" dirty="0">
                <a:solidFill>
                  <a:schemeClr val="tx1">
                    <a:lumMod val="95000"/>
                    <a:lumOff val="5000"/>
                  </a:schemeClr>
                </a:solidFill>
                <a:latin typeface="Segoe UI" panose="020B0502040204020203" pitchFamily="34" charset="0"/>
                <a:ea typeface="Times New Roman" panose="02020603050405020304" pitchFamily="18" charset="0"/>
              </a:rPr>
              <a:t>अम्बिकादत्त </a:t>
            </a:r>
            <a:r>
              <a:rPr lang="hi-IN" b="1" dirty="0" smtClean="0">
                <a:solidFill>
                  <a:schemeClr val="tx1">
                    <a:lumMod val="95000"/>
                    <a:lumOff val="5000"/>
                  </a:schemeClr>
                </a:solidFill>
                <a:latin typeface="Segoe UI" panose="020B0502040204020203" pitchFamily="34" charset="0"/>
                <a:ea typeface="Times New Roman" panose="02020603050405020304" pitchFamily="18" charset="0"/>
              </a:rPr>
              <a:t>व्यास की रचनाएँ</a:t>
            </a:r>
            <a:endParaRPr lang="en-IN" b="1" dirty="0"/>
          </a:p>
        </p:txBody>
      </p:sp>
      <p:sp>
        <p:nvSpPr>
          <p:cNvPr id="3" name="Content Placeholder 2"/>
          <p:cNvSpPr>
            <a:spLocks noGrp="1"/>
          </p:cNvSpPr>
          <p:nvPr>
            <p:ph idx="1"/>
          </p:nvPr>
        </p:nvSpPr>
        <p:spPr>
          <a:xfrm>
            <a:off x="1219200" y="1828800"/>
            <a:ext cx="8305800" cy="3894138"/>
          </a:xfrm>
        </p:spPr>
        <p:txBody>
          <a:bodyPr/>
          <a:lstStyle/>
          <a:p>
            <a:r>
              <a:rPr lang="hi-IN" dirty="0">
                <a:solidFill>
                  <a:schemeClr val="tx1">
                    <a:lumMod val="95000"/>
                    <a:lumOff val="5000"/>
                  </a:schemeClr>
                </a:solidFill>
                <a:latin typeface="Segoe UI" panose="020B0502040204020203" pitchFamily="34" charset="0"/>
                <a:ea typeface="Times New Roman" panose="02020603050405020304" pitchFamily="18" charset="0"/>
              </a:rPr>
              <a:t>अम्बिकादत्त </a:t>
            </a:r>
            <a:r>
              <a:rPr lang="hi-IN" dirty="0" smtClean="0">
                <a:solidFill>
                  <a:schemeClr val="tx1">
                    <a:lumMod val="95000"/>
                    <a:lumOff val="5000"/>
                  </a:schemeClr>
                </a:solidFill>
                <a:latin typeface="Segoe UI" panose="020B0502040204020203" pitchFamily="34" charset="0"/>
                <a:ea typeface="Times New Roman" panose="02020603050405020304" pitchFamily="18" charset="0"/>
              </a:rPr>
              <a:t>व्यास जी ने अपनी रचना विहारी-विहार में अपना जीवन परिचय स्वयं लिखा है. </a:t>
            </a:r>
          </a:p>
          <a:p>
            <a:r>
              <a:rPr lang="hi-IN" dirty="0">
                <a:solidFill>
                  <a:schemeClr val="tx1">
                    <a:lumMod val="95000"/>
                    <a:lumOff val="5000"/>
                  </a:schemeClr>
                </a:solidFill>
                <a:latin typeface="Segoe UI" panose="020B0502040204020203" pitchFamily="34" charset="0"/>
                <a:ea typeface="Times New Roman" panose="02020603050405020304" pitchFamily="18" charset="0"/>
              </a:rPr>
              <a:t>विहारी-विहार </a:t>
            </a:r>
            <a:r>
              <a:rPr lang="hi-IN" dirty="0" smtClean="0">
                <a:solidFill>
                  <a:schemeClr val="tx1">
                    <a:lumMod val="95000"/>
                    <a:lumOff val="5000"/>
                  </a:schemeClr>
                </a:solidFill>
                <a:latin typeface="Segoe UI" panose="020B0502040204020203" pitchFamily="34" charset="0"/>
                <a:ea typeface="Times New Roman" panose="02020603050405020304" pitchFamily="18" charset="0"/>
              </a:rPr>
              <a:t>में इनके द्वारा रचित 78 हिंदी और 25 संस्कृत की रचनाओं का विवरण मिलता है.</a:t>
            </a:r>
          </a:p>
          <a:p>
            <a:endParaRPr lang="en-IN" dirty="0"/>
          </a:p>
        </p:txBody>
      </p:sp>
    </p:spTree>
    <p:extLst>
      <p:ext uri="{BB962C8B-B14F-4D97-AF65-F5344CB8AC3E}">
        <p14:creationId xmlns:p14="http://schemas.microsoft.com/office/powerpoint/2010/main" val="3469479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smtClean="0"/>
              <a:t>वीर शिवाजी की चारित्रिक विशेषताएं </a:t>
            </a:r>
            <a:endParaRPr lang="en-IN" b="1" dirty="0"/>
          </a:p>
        </p:txBody>
      </p:sp>
      <p:sp>
        <p:nvSpPr>
          <p:cNvPr id="3" name="Content Placeholder 2"/>
          <p:cNvSpPr>
            <a:spLocks noGrp="1"/>
          </p:cNvSpPr>
          <p:nvPr>
            <p:ph idx="1"/>
          </p:nvPr>
        </p:nvSpPr>
        <p:spPr>
          <a:xfrm>
            <a:off x="838200" y="1524000"/>
            <a:ext cx="10515600" cy="4652963"/>
          </a:xfrm>
        </p:spPr>
        <p:txBody>
          <a:bodyPr/>
          <a:lstStyle/>
          <a:p>
            <a:pPr marL="514350" indent="-514350">
              <a:buAutoNum type="hindiNumPeriod"/>
            </a:pPr>
            <a:r>
              <a:rPr lang="hi-IN" dirty="0" smtClean="0"/>
              <a:t>शिवाजी मराठा वीर था .</a:t>
            </a:r>
          </a:p>
          <a:p>
            <a:pPr marL="514350" indent="-514350">
              <a:buAutoNum type="hindiNumPeriod"/>
            </a:pPr>
            <a:r>
              <a:rPr lang="hi-IN" dirty="0" smtClean="0"/>
              <a:t>शिवाजी की सनातन धर्म में निष्ठा थी .</a:t>
            </a:r>
          </a:p>
          <a:p>
            <a:pPr marL="514350" indent="-514350">
              <a:buAutoNum type="hindiNumPeriod"/>
            </a:pPr>
            <a:r>
              <a:rPr lang="hi-IN" dirty="0" smtClean="0"/>
              <a:t>शिवाजी को मुगलों की पराधीनता स्वीकार नहीं थी.</a:t>
            </a:r>
          </a:p>
          <a:p>
            <a:pPr marL="514350" indent="-514350">
              <a:buAutoNum type="hindiNumPeriod"/>
            </a:pPr>
            <a:r>
              <a:rPr lang="hi-IN" dirty="0" smtClean="0"/>
              <a:t>शिवाजी तत्कालीन समस्त राजाओं की एकता के पक्षधर थे. </a:t>
            </a:r>
          </a:p>
          <a:p>
            <a:pPr marL="514350" indent="-514350">
              <a:buAutoNum type="hindiNumPeriod"/>
            </a:pPr>
            <a:r>
              <a:rPr lang="hi-IN" dirty="0" smtClean="0"/>
              <a:t>शिवाजी राजनीती में निपुण थे. </a:t>
            </a:r>
          </a:p>
          <a:p>
            <a:pPr marL="514350" indent="-514350">
              <a:buAutoNum type="hindiNumPeriod"/>
            </a:pPr>
            <a:r>
              <a:rPr lang="hi-IN" dirty="0" smtClean="0"/>
              <a:t>शिवाजी में देशभक्ति कूट कूट कर भरी हुई थी.</a:t>
            </a:r>
          </a:p>
          <a:p>
            <a:pPr marL="0" indent="0">
              <a:buNone/>
            </a:pPr>
            <a:endParaRPr lang="hi-IN" dirty="0" smtClean="0"/>
          </a:p>
          <a:p>
            <a:pPr marL="514350" indent="-514350">
              <a:buAutoNum type="hindiNumPeriod"/>
            </a:pPr>
            <a:endParaRPr lang="en-IN" dirty="0"/>
          </a:p>
        </p:txBody>
      </p:sp>
    </p:spTree>
    <p:extLst>
      <p:ext uri="{BB962C8B-B14F-4D97-AF65-F5344CB8AC3E}">
        <p14:creationId xmlns:p14="http://schemas.microsoft.com/office/powerpoint/2010/main" val="2941746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10515600" cy="1325563"/>
          </a:xfrm>
        </p:spPr>
        <p:txBody>
          <a:bodyPr/>
          <a:lstStyle/>
          <a:p>
            <a:r>
              <a:rPr lang="hi-IN" b="1" dirty="0" smtClean="0"/>
              <a:t>शिवराजविजय पर आधारित प्रश्नोत्तर </a:t>
            </a:r>
            <a:endParaRPr lang="en-IN" dirty="0"/>
          </a:p>
        </p:txBody>
      </p:sp>
      <p:sp>
        <p:nvSpPr>
          <p:cNvPr id="3" name="Content Placeholder 2"/>
          <p:cNvSpPr>
            <a:spLocks noGrp="1"/>
          </p:cNvSpPr>
          <p:nvPr>
            <p:ph idx="1"/>
          </p:nvPr>
        </p:nvSpPr>
        <p:spPr>
          <a:xfrm>
            <a:off x="1143000" y="1371600"/>
            <a:ext cx="10210800" cy="4805363"/>
          </a:xfrm>
        </p:spPr>
        <p:txBody>
          <a:bodyPr>
            <a:normAutofit/>
          </a:bodyPr>
          <a:lstStyle/>
          <a:p>
            <a:pPr marL="0" indent="0">
              <a:buNone/>
            </a:pPr>
            <a:r>
              <a:rPr lang="hi-IN" sz="2400" dirty="0" smtClean="0"/>
              <a:t>प्रश्न १. -शिवराज विजय किसकी रचना है </a:t>
            </a:r>
          </a:p>
          <a:p>
            <a:pPr marL="0" indent="0">
              <a:buNone/>
            </a:pPr>
            <a:r>
              <a:rPr lang="hi-IN" sz="2400" dirty="0" smtClean="0"/>
              <a:t>उत्तर – अम्बिकादत्त व्यास की</a:t>
            </a:r>
          </a:p>
          <a:p>
            <a:pPr marL="0" indent="0">
              <a:buNone/>
            </a:pPr>
            <a:r>
              <a:rPr lang="hi-IN" sz="2400" dirty="0"/>
              <a:t>प्रश्न </a:t>
            </a:r>
            <a:r>
              <a:rPr lang="hi-IN" sz="2400" dirty="0" smtClean="0"/>
              <a:t>२.- </a:t>
            </a:r>
            <a:r>
              <a:rPr lang="hi-IN" sz="2400" dirty="0"/>
              <a:t>अम्बिकादत्त व्यास </a:t>
            </a:r>
            <a:r>
              <a:rPr lang="hi-IN" sz="2400" dirty="0" smtClean="0"/>
              <a:t>का जन्म कब हुआ </a:t>
            </a:r>
          </a:p>
          <a:p>
            <a:pPr marL="0" indent="0">
              <a:buNone/>
            </a:pPr>
            <a:r>
              <a:rPr lang="hi-IN" sz="2400" dirty="0"/>
              <a:t>उत्तर </a:t>
            </a:r>
            <a:r>
              <a:rPr lang="hi-IN" sz="2400" dirty="0" smtClean="0"/>
              <a:t>– १८५८ ईस्वी में </a:t>
            </a:r>
          </a:p>
          <a:p>
            <a:pPr marL="0" indent="0">
              <a:buNone/>
            </a:pPr>
            <a:r>
              <a:rPr lang="hi-IN" sz="2400" dirty="0"/>
              <a:t>प्रश्न </a:t>
            </a:r>
            <a:r>
              <a:rPr lang="hi-IN" sz="2400" dirty="0" smtClean="0"/>
              <a:t>3.- </a:t>
            </a:r>
            <a:r>
              <a:rPr lang="hi-IN" sz="2400" dirty="0"/>
              <a:t>अम्बिकादत्त व्यास </a:t>
            </a:r>
            <a:r>
              <a:rPr lang="hi-IN" sz="2400" dirty="0" smtClean="0"/>
              <a:t>को कौन सा खेल पसंद था</a:t>
            </a:r>
          </a:p>
          <a:p>
            <a:pPr marL="0" indent="0">
              <a:buNone/>
            </a:pPr>
            <a:r>
              <a:rPr lang="hi-IN" sz="2400" dirty="0"/>
              <a:t>उत्तर </a:t>
            </a:r>
            <a:r>
              <a:rPr lang="hi-IN" sz="2400" dirty="0" smtClean="0"/>
              <a:t>–शतरंज का</a:t>
            </a:r>
          </a:p>
          <a:p>
            <a:pPr marL="0" indent="0">
              <a:buNone/>
            </a:pPr>
            <a:r>
              <a:rPr lang="hi-IN" sz="2400" dirty="0" smtClean="0"/>
              <a:t>प्रश्न4.-</a:t>
            </a:r>
            <a:r>
              <a:rPr lang="hi-IN" sz="2400" dirty="0"/>
              <a:t> अम्बिकादत्त </a:t>
            </a:r>
            <a:r>
              <a:rPr lang="hi-IN" sz="2400" dirty="0" smtClean="0"/>
              <a:t>व्यास ने किस ग्रन्थ में निज जीवन वृतांत लिखा </a:t>
            </a:r>
          </a:p>
          <a:p>
            <a:pPr marL="0" indent="0">
              <a:buNone/>
            </a:pPr>
            <a:r>
              <a:rPr lang="hi-IN" sz="2400" dirty="0"/>
              <a:t>उत्तर </a:t>
            </a:r>
            <a:r>
              <a:rPr lang="hi-IN" sz="2400" dirty="0" smtClean="0"/>
              <a:t>– विहारी –विहार में </a:t>
            </a:r>
          </a:p>
          <a:p>
            <a:pPr marL="0" indent="0">
              <a:buNone/>
            </a:pPr>
            <a:r>
              <a:rPr lang="hi-IN" sz="2400" dirty="0" smtClean="0"/>
              <a:t>प्रश्न 5- </a:t>
            </a:r>
            <a:r>
              <a:rPr lang="hi-IN" sz="2400" dirty="0"/>
              <a:t>शिवराज विजय </a:t>
            </a:r>
            <a:r>
              <a:rPr lang="hi-IN" sz="2400" dirty="0" smtClean="0"/>
              <a:t>में मुख्य रस कौन सा है.</a:t>
            </a:r>
          </a:p>
          <a:p>
            <a:pPr marL="0" indent="0">
              <a:buNone/>
            </a:pPr>
            <a:r>
              <a:rPr lang="hi-IN" sz="2400" dirty="0" smtClean="0"/>
              <a:t>उत्तर- वीर</a:t>
            </a:r>
          </a:p>
          <a:p>
            <a:pPr marL="0" indent="0">
              <a:buNone/>
            </a:pPr>
            <a:endParaRPr lang="en-IN" sz="2400" dirty="0"/>
          </a:p>
        </p:txBody>
      </p:sp>
    </p:spTree>
    <p:extLst>
      <p:ext uri="{BB962C8B-B14F-4D97-AF65-F5344CB8AC3E}">
        <p14:creationId xmlns:p14="http://schemas.microsoft.com/office/powerpoint/2010/main" val="2342413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10515600" cy="1325563"/>
          </a:xfrm>
        </p:spPr>
        <p:txBody>
          <a:bodyPr/>
          <a:lstStyle/>
          <a:p>
            <a:endParaRPr lang="en-IN" dirty="0"/>
          </a:p>
        </p:txBody>
      </p:sp>
      <p:sp>
        <p:nvSpPr>
          <p:cNvPr id="3" name="Content Placeholder 2"/>
          <p:cNvSpPr>
            <a:spLocks noGrp="1"/>
          </p:cNvSpPr>
          <p:nvPr>
            <p:ph idx="1"/>
          </p:nvPr>
        </p:nvSpPr>
        <p:spPr>
          <a:xfrm>
            <a:off x="1066800" y="1447800"/>
            <a:ext cx="10287000" cy="4729163"/>
          </a:xfrm>
        </p:spPr>
        <p:txBody>
          <a:bodyPr>
            <a:normAutofit fontScale="92500" lnSpcReduction="10000"/>
          </a:bodyPr>
          <a:lstStyle/>
          <a:p>
            <a:pPr marL="0" indent="0">
              <a:buNone/>
            </a:pPr>
            <a:r>
              <a:rPr lang="hi-IN" dirty="0"/>
              <a:t>प्रश्न </a:t>
            </a:r>
            <a:r>
              <a:rPr lang="hi-IN" dirty="0" smtClean="0"/>
              <a:t>6. </a:t>
            </a:r>
            <a:r>
              <a:rPr lang="hi-IN" dirty="0"/>
              <a:t>-शिवराज विजय </a:t>
            </a:r>
            <a:r>
              <a:rPr lang="hi-IN" dirty="0" smtClean="0"/>
              <a:t>का नायक कौन है </a:t>
            </a:r>
            <a:endParaRPr lang="hi-IN" dirty="0"/>
          </a:p>
          <a:p>
            <a:pPr marL="0" indent="0">
              <a:buNone/>
            </a:pPr>
            <a:r>
              <a:rPr lang="hi-IN" dirty="0"/>
              <a:t>उत्तर </a:t>
            </a:r>
            <a:r>
              <a:rPr lang="hi-IN" dirty="0" smtClean="0"/>
              <a:t>–  मराठा वीर शिवाजी </a:t>
            </a:r>
          </a:p>
          <a:p>
            <a:pPr marL="0" indent="0">
              <a:buNone/>
            </a:pPr>
            <a:r>
              <a:rPr lang="hi-IN" dirty="0" smtClean="0"/>
              <a:t>प्रश्न </a:t>
            </a:r>
            <a:r>
              <a:rPr lang="hi-IN" dirty="0"/>
              <a:t>२.- अम्बिकादत्त </a:t>
            </a:r>
            <a:r>
              <a:rPr lang="hi-IN" dirty="0" smtClean="0"/>
              <a:t>व्यास ने कितनी पुस्तकें संस्कृत में लिखी हैं </a:t>
            </a:r>
            <a:endParaRPr lang="hi-IN" dirty="0"/>
          </a:p>
          <a:p>
            <a:pPr marL="0" indent="0">
              <a:buNone/>
            </a:pPr>
            <a:r>
              <a:rPr lang="hi-IN" dirty="0"/>
              <a:t>उत्तर – </a:t>
            </a:r>
            <a:r>
              <a:rPr lang="hi-IN" dirty="0" smtClean="0"/>
              <a:t> 25</a:t>
            </a:r>
            <a:endParaRPr lang="hi-IN" dirty="0"/>
          </a:p>
          <a:p>
            <a:pPr marL="0" indent="0">
              <a:buNone/>
            </a:pPr>
            <a:r>
              <a:rPr lang="hi-IN" dirty="0"/>
              <a:t>प्रश्न 3.- अम्बिकादत्त व्यास को </a:t>
            </a:r>
            <a:r>
              <a:rPr lang="hi-IN" dirty="0" smtClean="0"/>
              <a:t>घटिका शतक की उपाधि किसने दी थी </a:t>
            </a:r>
          </a:p>
          <a:p>
            <a:pPr marL="0" indent="0">
              <a:buNone/>
            </a:pPr>
            <a:r>
              <a:rPr lang="hi-IN" dirty="0" smtClean="0"/>
              <a:t>उत्तर – काशी की अमृत वर्षिणी सभा ने </a:t>
            </a:r>
          </a:p>
          <a:p>
            <a:pPr marL="0" indent="0">
              <a:buNone/>
            </a:pPr>
            <a:r>
              <a:rPr lang="hi-IN" dirty="0" smtClean="0"/>
              <a:t>प्रश्न4</a:t>
            </a:r>
            <a:r>
              <a:rPr lang="hi-IN" dirty="0"/>
              <a:t>.- अम्बिकादत्त व्यास ने </a:t>
            </a:r>
            <a:r>
              <a:rPr lang="hi-IN" dirty="0" smtClean="0"/>
              <a:t>कविता लिखना कब प्रारंभ किया था </a:t>
            </a:r>
          </a:p>
          <a:p>
            <a:pPr marL="0" indent="0">
              <a:buNone/>
            </a:pPr>
            <a:r>
              <a:rPr lang="hi-IN" dirty="0" smtClean="0"/>
              <a:t>उत्तर – 10 वर्ष की अवस्था में </a:t>
            </a:r>
          </a:p>
          <a:p>
            <a:pPr marL="0" indent="0">
              <a:buNone/>
            </a:pPr>
            <a:r>
              <a:rPr lang="hi-IN" dirty="0" smtClean="0"/>
              <a:t>प्रश्न </a:t>
            </a:r>
            <a:r>
              <a:rPr lang="hi-IN" dirty="0"/>
              <a:t>5- शिवराज विजय में </a:t>
            </a:r>
            <a:r>
              <a:rPr lang="hi-IN" dirty="0" smtClean="0"/>
              <a:t>कितने निश्वास हैं </a:t>
            </a:r>
            <a:endParaRPr lang="hi-IN" dirty="0"/>
          </a:p>
          <a:p>
            <a:pPr marL="0" indent="0">
              <a:buNone/>
            </a:pPr>
            <a:r>
              <a:rPr lang="hi-IN" dirty="0" smtClean="0"/>
              <a:t>उत्तर-12</a:t>
            </a:r>
            <a:endParaRPr lang="en-IN" dirty="0"/>
          </a:p>
        </p:txBody>
      </p:sp>
    </p:spTree>
    <p:extLst>
      <p:ext uri="{BB962C8B-B14F-4D97-AF65-F5344CB8AC3E}">
        <p14:creationId xmlns:p14="http://schemas.microsoft.com/office/powerpoint/2010/main" val="22944540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392</Words>
  <Application>Microsoft Office PowerPoint</Application>
  <PresentationFormat>Widescreen</PresentationFormat>
  <Paragraphs>42</Paragraphs>
  <Slides>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Arial</vt:lpstr>
      <vt:lpstr>Calibri</vt:lpstr>
      <vt:lpstr>Calibri Light</vt:lpstr>
      <vt:lpstr>inherit</vt:lpstr>
      <vt:lpstr>Kruti Dev 010</vt:lpstr>
      <vt:lpstr>Mangal</vt:lpstr>
      <vt:lpstr>Segoe UI</vt:lpstr>
      <vt:lpstr>Times New Roman</vt:lpstr>
      <vt:lpstr>Office Theme</vt:lpstr>
      <vt:lpstr>  शिवराजविजय </vt:lpstr>
      <vt:lpstr>अम्बिकादत्त व्यास (सन् १८५८ ई. -- १९०० ई. ) भारतेन्दु मण्डल के प्रसिद्ध कवि थे। वे ब्रजभाषा के कुशल और सरस कवि थे। इन्होंने कवित्त, सवैया की प्रचलित शैली में ब्रजभाषा में रचना की।  भारतेन्दु हरिश्चन्द्र के समकालीन हिन्दी सेवियों में पंडित अंबिकादत्त व्यास बहुत प्रसिद्ध लेखक और कवि हैं।  कवि अम्बिकादत्त अपनी असाधारण विद्वत्ता तथा प्रतिभा के कारण समकालीन विद्वन्मण्डली में 'भारतभास्कर','साहित्याचार्य', 'व्यास' आदि उपाधियों से भूषित थे इन्हें 19वीं सदी का बाणभट्ट माना जाता है।   </vt:lpstr>
      <vt:lpstr>PowerPoint Presentation</vt:lpstr>
      <vt:lpstr>अम्बिकादत्त व्यास का जीवन परिचय</vt:lpstr>
      <vt:lpstr>अम्बिकादत्त व्यास की रचनाएँ</vt:lpstr>
      <vt:lpstr>वीर शिवाजी की चारित्रिक विशेषताएं </vt:lpstr>
      <vt:lpstr>शिवराजविजय पर आधारित प्रश्नोत्तर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अम्बिकादत्त व्यास (सन् १८५८ ई. -- १९०० ई. ) भारतेन्दु मण्डल के प्रसिद्ध कवि थे। वे ब्रजभाषा के कुशल और सरस कवि थे। इन्होंने कवित्त, सवैया की प्रचलित शैली में ब्रजभाषा में रचना की। भारतेन्दु हरिश्चन्द्र के समकालीन हिन्दी सेवियों में पंडित अंबिकादत्त व्यास बहुत प्रसिद्ध लेखक और कवि हैं। कवि अम्बिकादत्त अपनी असाधारण विद्वत्ता तथा प्रतिभा के कारण समकालीन विद्वन्मण्डली में 'भारतभास्कर','साहित्याचार्य', 'व्यास' आदि उपाधियों से भूषित थे इन्हें 19वीं सदी का बाणभट्ट माना जाता है। श्री व्यास जीवनपर्यन्त साहित्याराधना में लीन रहे। आधुनिक संस्कृत रचनाकारों में सर्वाधिक ख्यातिप्राप्त एवं अलौकिक प्रतिभासंपन्न साहित्याचार्य श्री अंबिकादत्त व्यास जी हैं। अम्बिकादत्त व्यास का जन्म जयपुर में हुआ था। इनके पूर्वज भानपुर ग्राम (जयपुर राज्य) के निवासी थे किन्तु इनके पिता वाराणसी जाकर वहीं बस गए। आपने 'बिहारी विहार' में सक्षिप्त निज—वृतान्त स्वयं लिखा है। जिसके अनुसार राजस्थान में जयपुर से लगभग 22 मील पूर्व की ओर 'रावत जी का धूला' नामक अत्यन्त प्रसिद्ध गांव है। राजा मानसिंह के दूसरे पुत्र दुर्जन सिंह ने धूला को ही अपने राज्य की राजधानी बनाया। इसी वंश में आगे चलकर राजा दलोल सिंह हुए। इनके राज्य सभा पंडित श्री गोविंद रामजी थे। आप के प्रपौत्र पंडित राजारामजी के दो पुत्र थे — दुर्गादत्त देवीत्त। पण्डित अम्बिकादत्त व्यास के पिता का नाम दुर्गादत्त था। वे कभी जयपुर में रहते थे, कभी बनारस। व्यासजी का जन्म जयपुर में ही चैत्र शुक्ल अष्टमी संवत् 1915 (1858) में हुआ। 12 वर्ष की अवस्था में ‘काशी कवितावर्धिनी सभा’ ने 'सुकवि' की उपाधि से इन्हें सम्मानित किया था। व्यासजी, राजकीय संस्कृत महाविद्यालय पटना में अध्यापक थे, और उक्त पद पर जीवनपर्यन्त रहे। बयालीस वर्ष की अवस्था में ही 'महाकवि' का सम्मान प्राप्त कर व्यासजी सोमवार, मार्ग शीर्ष त्रयोदशी, संवत् 1957 को अपने पीछे एक नवर्षीय पुत्र, एक कन्या और विधवा पत्नी को असहाय छोड़कर पच्चतत्व को प्राप्त हो गए।</dc:title>
  <dc:creator>Unknown User</dc:creator>
  <cp:lastModifiedBy>hp</cp:lastModifiedBy>
  <cp:revision>25</cp:revision>
  <dcterms:created xsi:type="dcterms:W3CDTF">2022-05-28T17:17:50Z</dcterms:created>
  <dcterms:modified xsi:type="dcterms:W3CDTF">2022-08-01T05:30:33Z</dcterms:modified>
</cp:coreProperties>
</file>